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72" r:id="rId2"/>
    <p:sldId id="257" r:id="rId3"/>
    <p:sldId id="258" r:id="rId4"/>
    <p:sldId id="259" r:id="rId5"/>
    <p:sldId id="273" r:id="rId6"/>
    <p:sldId id="260" r:id="rId7"/>
    <p:sldId id="270" r:id="rId8"/>
    <p:sldId id="271" r:id="rId9"/>
    <p:sldId id="274" r:id="rId10"/>
    <p:sldId id="275" r:id="rId11"/>
    <p:sldId id="276" r:id="rId12"/>
    <p:sldId id="277" r:id="rId13"/>
    <p:sldId id="281" r:id="rId14"/>
    <p:sldId id="280" r:id="rId15"/>
    <p:sldId id="278" r:id="rId16"/>
    <p:sldId id="279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AC5948-295E-41BB-AF2D-CF0178596AB8}" type="datetimeFigureOut">
              <a:rPr lang="pt-BR" smtClean="0"/>
              <a:t>16/01/2026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44D4CA-00E6-44CA-9843-70925F602B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9736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7585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a typeface="Calibri"/>
                <a:cs typeface="Calibri"/>
              </a:rPr>
              <a:t>Promover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avanços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nos</a:t>
            </a:r>
            <a:r>
              <a:rPr lang="en-US">
                <a:ea typeface="Calibri"/>
                <a:cs typeface="Calibri"/>
              </a:rPr>
              <a:t> campos das redes </a:t>
            </a:r>
            <a:r>
              <a:rPr lang="en-US" err="1">
                <a:ea typeface="Calibri"/>
                <a:cs typeface="Calibri"/>
              </a:rPr>
              <a:t>sem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fio</a:t>
            </a:r>
            <a:r>
              <a:rPr lang="en-US">
                <a:ea typeface="Calibri"/>
                <a:cs typeface="Calibri"/>
              </a:rPr>
              <a:t> e </a:t>
            </a:r>
            <a:r>
              <a:rPr lang="en-US" err="1">
                <a:ea typeface="Calibri"/>
                <a:cs typeface="Calibri"/>
              </a:rPr>
              <a:t>inteligência</a:t>
            </a:r>
            <a:r>
              <a:rPr lang="en-US">
                <a:ea typeface="Calibri"/>
                <a:cs typeface="Calibri"/>
              </a:rPr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6B94C-BD8B-450D-964E-9978D5554078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307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4D4CA-00E6-44CA-9843-70925F602B6A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7635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1868-566B-483E-BF8E-8AA790BE173D}" type="datetimeFigureOut">
              <a:rPr lang="pt-BR" smtClean="0"/>
              <a:t>16/01/2026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D9D13-7D6B-4E08-8208-16E3810087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6195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1868-566B-483E-BF8E-8AA790BE173D}" type="datetimeFigureOut">
              <a:rPr lang="pt-BR" smtClean="0"/>
              <a:t>16/01/2026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D9D13-7D6B-4E08-8208-16E3810087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7755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1868-566B-483E-BF8E-8AA790BE173D}" type="datetimeFigureOut">
              <a:rPr lang="pt-BR" smtClean="0"/>
              <a:t>16/01/2026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D9D13-7D6B-4E08-8208-16E3810087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163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1868-566B-483E-BF8E-8AA790BE173D}" type="datetimeFigureOut">
              <a:rPr lang="pt-BR" smtClean="0"/>
              <a:t>16/01/2026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D9D13-7D6B-4E08-8208-16E3810087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951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1868-566B-483E-BF8E-8AA790BE173D}" type="datetimeFigureOut">
              <a:rPr lang="pt-BR" smtClean="0"/>
              <a:t>16/01/2026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D9D13-7D6B-4E08-8208-16E3810087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4800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1868-566B-483E-BF8E-8AA790BE173D}" type="datetimeFigureOut">
              <a:rPr lang="pt-BR" smtClean="0"/>
              <a:t>16/01/2026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D9D13-7D6B-4E08-8208-16E3810087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5279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1868-566B-483E-BF8E-8AA790BE173D}" type="datetimeFigureOut">
              <a:rPr lang="pt-BR" smtClean="0"/>
              <a:t>16/01/2026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D9D13-7D6B-4E08-8208-16E3810087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3296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1868-566B-483E-BF8E-8AA790BE173D}" type="datetimeFigureOut">
              <a:rPr lang="pt-BR" smtClean="0"/>
              <a:t>16/01/2026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D9D13-7D6B-4E08-8208-16E3810087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1083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1868-566B-483E-BF8E-8AA790BE173D}" type="datetimeFigureOut">
              <a:rPr lang="pt-BR" smtClean="0"/>
              <a:t>16/01/2026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D9D13-7D6B-4E08-8208-16E3810087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5487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1868-566B-483E-BF8E-8AA790BE173D}" type="datetimeFigureOut">
              <a:rPr lang="pt-BR" smtClean="0"/>
              <a:t>16/01/2026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D9D13-7D6B-4E08-8208-16E3810087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7634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1868-566B-483E-BF8E-8AA790BE173D}" type="datetimeFigureOut">
              <a:rPr lang="pt-BR" smtClean="0"/>
              <a:t>16/01/2026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D9D13-7D6B-4E08-8208-16E3810087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188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E1868-566B-483E-BF8E-8AA790BE173D}" type="datetimeFigureOut">
              <a:rPr lang="pt-BR" smtClean="0"/>
              <a:t>16/01/2026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D9D13-7D6B-4E08-8208-16E3810087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2844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elipe.figueiredo@Inatel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767" y="836433"/>
            <a:ext cx="10906298" cy="2690156"/>
          </a:xfrm>
        </p:spPr>
        <p:txBody>
          <a:bodyPr anchor="ctr">
            <a:noAutofit/>
          </a:bodyPr>
          <a:lstStyle/>
          <a:p>
            <a:r>
              <a:rPr lang="pt-BR" sz="6600" dirty="0" smtClean="0"/>
              <a:t>C24 - Inteligência Artificial:</a:t>
            </a:r>
            <a:r>
              <a:rPr lang="pt-BR" sz="7200" dirty="0"/>
              <a:t/>
            </a:r>
            <a:br>
              <a:rPr lang="pt-BR" sz="7200" dirty="0"/>
            </a:br>
            <a:r>
              <a:rPr lang="pt-BR" sz="7200" b="1" i="1" dirty="0" smtClean="0"/>
              <a:t>Projetos selecionados</a:t>
            </a:r>
            <a:endParaRPr lang="pt-BR" sz="7200" b="1" i="1" dirty="0"/>
          </a:p>
        </p:txBody>
      </p:sp>
      <p:sp>
        <p:nvSpPr>
          <p:cNvPr id="4" name="CaixaDeTexto 3">
            <a:extLst>
              <a:ext uri="{FF2B5EF4-FFF2-40B4-BE49-F238E27FC236}">
                <a16:creationId xmlns=""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Felipe A. P. de Figueiredo</a:t>
            </a:r>
            <a:endParaRPr lang="pt-BR" sz="2000" dirty="0"/>
          </a:p>
          <a:p>
            <a:r>
              <a:rPr lang="pt-BR" dirty="0">
                <a:hlinkClick r:id="rId3"/>
              </a:rPr>
              <a:t>f</a:t>
            </a:r>
            <a:r>
              <a:rPr lang="pt-BR" dirty="0" smtClean="0">
                <a:hlinkClick r:id="rId3"/>
              </a:rPr>
              <a:t>elipe.figueiredo@Inatel.br</a:t>
            </a:r>
            <a:endParaRPr lang="pt-BR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=""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=""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439886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5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201400" cy="1325563"/>
          </a:xfrm>
        </p:spPr>
        <p:txBody>
          <a:bodyPr>
            <a:normAutofit fontScale="90000"/>
          </a:bodyPr>
          <a:lstStyle/>
          <a:p>
            <a:r>
              <a:rPr lang="pt-BR" dirty="0"/>
              <a:t>Rastreamento ocular para interação homem-máquina</a:t>
            </a:r>
            <a:br>
              <a:rPr lang="pt-BR" dirty="0"/>
            </a:br>
            <a:r>
              <a:rPr lang="pt-BR" sz="2700" dirty="0" err="1" smtClean="0"/>
              <a:t>IoT</a:t>
            </a:r>
            <a:r>
              <a:rPr lang="pt-BR" sz="2700" dirty="0" smtClean="0"/>
              <a:t> + VC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400800" y="1825624"/>
            <a:ext cx="5638800" cy="50323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lang="pt-BR" sz="2000" b="1" dirty="0">
                <a:solidFill>
                  <a:srgbClr val="0F1115"/>
                </a:solidFill>
                <a:ea typeface="+mn-lt"/>
                <a:cs typeface="+mn-lt"/>
              </a:rPr>
              <a:t>Objetivo</a:t>
            </a:r>
            <a:r>
              <a:rPr lang="pt-BR" sz="2000" dirty="0">
                <a:solidFill>
                  <a:srgbClr val="0F1115"/>
                </a:solidFill>
                <a:ea typeface="+mn-lt"/>
                <a:cs typeface="+mn-lt"/>
              </a:rPr>
              <a:t>: desenvolver um sistema acessível e de baixo custo para que pessoas com limitações motoras possam controlar um computador usando apenas o movimento dos olhos.</a:t>
            </a:r>
            <a:endParaRPr lang="pt-BR" sz="2000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lang="pt-BR" sz="2000" b="1" dirty="0">
                <a:solidFill>
                  <a:srgbClr val="0F1115"/>
                </a:solidFill>
                <a:ea typeface="+mn-lt"/>
                <a:cs typeface="+mn-lt"/>
              </a:rPr>
              <a:t>Como funciona</a:t>
            </a:r>
            <a:r>
              <a:rPr lang="pt-BR" sz="2000" dirty="0">
                <a:solidFill>
                  <a:srgbClr val="0F1115"/>
                </a:solidFill>
                <a:ea typeface="+mn-lt"/>
                <a:cs typeface="+mn-lt"/>
              </a:rPr>
              <a:t>: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pt-BR" sz="2000" dirty="0">
                <a:solidFill>
                  <a:srgbClr val="0F1115"/>
                </a:solidFill>
                <a:ea typeface="+mn-lt"/>
                <a:cs typeface="+mn-lt"/>
              </a:rPr>
              <a:t>Utiliza uma webcam comum e IA para detectar a direção do olhar e mover o cursor na tela.</a:t>
            </a:r>
            <a:endParaRPr lang="pt-BR" sz="2000" dirty="0"/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pt-BR" sz="2000" dirty="0">
                <a:solidFill>
                  <a:srgbClr val="0F1115"/>
                </a:solidFill>
                <a:ea typeface="+mn-lt"/>
                <a:cs typeface="+mn-lt"/>
              </a:rPr>
              <a:t>Piscadas longas são identificadas como cliques do mouse.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pt-BR" sz="2000" dirty="0">
                <a:solidFill>
                  <a:srgbClr val="0F1115"/>
                </a:solidFill>
                <a:ea typeface="+mn-lt"/>
                <a:cs typeface="+mn-lt"/>
              </a:rPr>
              <a:t>A interface é simplificada, com ícones grandes para facilitar a navegação</a:t>
            </a:r>
            <a:r>
              <a:rPr lang="pt-BR" sz="2000" dirty="0" smtClean="0">
                <a:solidFill>
                  <a:srgbClr val="0F1115"/>
                </a:solidFill>
                <a:ea typeface="+mn-lt"/>
                <a:cs typeface="+mn-lt"/>
              </a:rPr>
              <a:t>.</a:t>
            </a:r>
            <a:endParaRPr lang="pt-BR" sz="2000" dirty="0">
              <a:solidFill>
                <a:srgbClr val="0F1115"/>
              </a:solidFill>
              <a:ea typeface="+mn-lt"/>
              <a:cs typeface="+mn-lt"/>
            </a:endParaRPr>
          </a:p>
        </p:txBody>
      </p:sp>
      <p:pic>
        <p:nvPicPr>
          <p:cNvPr id="4" name="Imagem 3" descr="Interface gráfica do usuário&#10;&#10;O conteúdo gerado por IA pode estar incorreto.">
            <a:extLst>
              <a:ext uri="{FF2B5EF4-FFF2-40B4-BE49-F238E27FC236}">
                <a16:creationId xmlns="" xmlns:a16="http://schemas.microsoft.com/office/drawing/2014/main" id="{1647FB52-EE51-37FF-F51B-B6A07EA14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33" y="2081535"/>
            <a:ext cx="5330167" cy="306237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="" xmlns:a16="http://schemas.microsoft.com/office/drawing/2014/main" id="{E5DB6FEB-055D-1E46-DBA2-095BB07E2337}"/>
              </a:ext>
            </a:extLst>
          </p:cNvPr>
          <p:cNvSpPr txBox="1"/>
          <p:nvPr/>
        </p:nvSpPr>
        <p:spPr>
          <a:xfrm>
            <a:off x="1858033" y="5143914"/>
            <a:ext cx="314576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rgbClr val="0F1115"/>
                </a:solidFill>
                <a:latin typeface="TW Cen MT"/>
              </a:rPr>
              <a:t>Roda em PCs e laptops e, em breve, em </a:t>
            </a:r>
            <a:r>
              <a:rPr lang="pt-BR" sz="1400" dirty="0" err="1">
                <a:solidFill>
                  <a:srgbClr val="0F1115"/>
                </a:solidFill>
                <a:latin typeface="TW Cen MT"/>
              </a:rPr>
              <a:t>tablets</a:t>
            </a:r>
            <a:r>
              <a:rPr lang="pt-BR" sz="1400" dirty="0">
                <a:solidFill>
                  <a:srgbClr val="0F1115"/>
                </a:solidFill>
                <a:latin typeface="TW Cen MT"/>
              </a:rPr>
              <a:t> e </a:t>
            </a:r>
            <a:r>
              <a:rPr lang="pt-BR" sz="1400" dirty="0" err="1">
                <a:solidFill>
                  <a:srgbClr val="0F1115"/>
                </a:solidFill>
                <a:latin typeface="TW Cen MT"/>
              </a:rPr>
              <a:t>mini-computadores</a:t>
            </a:r>
            <a:r>
              <a:rPr lang="pt-BR" sz="1400" dirty="0">
                <a:solidFill>
                  <a:srgbClr val="0F1115"/>
                </a:solidFill>
                <a:latin typeface="TW Cen MT"/>
              </a:rPr>
              <a:t>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835616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Classificação</a:t>
            </a:r>
            <a:r>
              <a:rPr lang="en-US" dirty="0" smtClean="0"/>
              <a:t> </a:t>
            </a:r>
            <a:r>
              <a:rPr lang="en-US" dirty="0"/>
              <a:t>da </a:t>
            </a:r>
            <a:r>
              <a:rPr lang="en-US" dirty="0" err="1"/>
              <a:t>qualidade</a:t>
            </a:r>
            <a:r>
              <a:rPr lang="en-US" dirty="0"/>
              <a:t> do café</a:t>
            </a:r>
            <a:br>
              <a:rPr lang="en-US" dirty="0"/>
            </a:br>
            <a:r>
              <a:rPr lang="en-US" sz="2400" dirty="0" smtClean="0"/>
              <a:t>VC + </a:t>
            </a:r>
            <a:r>
              <a:rPr lang="en-US" sz="2400" dirty="0" err="1" smtClean="0"/>
              <a:t>EdgeML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79818" y="1825624"/>
            <a:ext cx="7245926" cy="5032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2000" b="1" dirty="0">
                <a:solidFill>
                  <a:srgbClr val="0F1115"/>
                </a:solidFill>
                <a:ea typeface="+mn-lt"/>
                <a:cs typeface="+mn-lt"/>
              </a:rPr>
              <a:t>Objetivo: </a:t>
            </a:r>
            <a:r>
              <a:rPr lang="pt-BR" sz="2000" dirty="0">
                <a:solidFill>
                  <a:srgbClr val="0F1115"/>
                </a:solidFill>
                <a:ea typeface="+mn-lt"/>
                <a:cs typeface="+mn-lt"/>
              </a:rPr>
              <a:t>desenvolver um aplicativo móvel que classifique a qualidade dos grãos de café Arábica, eliminando a subjetividade e diminuindo o tempo de avaliação.</a:t>
            </a:r>
            <a:endParaRPr lang="pt-BR" sz="2000" dirty="0"/>
          </a:p>
          <a:p>
            <a:pPr>
              <a:lnSpc>
                <a:spcPct val="100000"/>
              </a:lnSpc>
              <a:buNone/>
            </a:pPr>
            <a:r>
              <a:rPr lang="pt-BR" sz="2000" b="1" dirty="0">
                <a:solidFill>
                  <a:srgbClr val="0F1115"/>
                </a:solidFill>
                <a:ea typeface="+mn-lt"/>
                <a:cs typeface="+mn-lt"/>
              </a:rPr>
              <a:t>Como funciona:</a:t>
            </a:r>
            <a:endParaRPr lang="pt-BR" sz="2000"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pt-BR" sz="2000" dirty="0">
                <a:solidFill>
                  <a:srgbClr val="0F1115"/>
                </a:solidFill>
                <a:ea typeface="+mn-lt"/>
                <a:cs typeface="+mn-lt"/>
              </a:rPr>
              <a:t>O usuário fotografa os grãos de café com o celular.</a:t>
            </a:r>
            <a:endParaRPr lang="pt-BR" sz="2000"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pt-BR" sz="2000" dirty="0">
                <a:solidFill>
                  <a:srgbClr val="0F1115"/>
                </a:solidFill>
                <a:ea typeface="+mn-lt"/>
                <a:cs typeface="+mn-lt"/>
              </a:rPr>
              <a:t>O aplicativo captura três imagens em sequência e classifica cada uma com um modelo de IA.</a:t>
            </a:r>
            <a:endParaRPr lang="pt-BR" sz="2000"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pt-BR" sz="2000" dirty="0">
                <a:solidFill>
                  <a:srgbClr val="0F1115"/>
                </a:solidFill>
                <a:ea typeface="+mn-lt"/>
                <a:cs typeface="+mn-lt"/>
              </a:rPr>
              <a:t>Usando votação majoritária, ele define a classe final: </a:t>
            </a:r>
            <a:r>
              <a:rPr lang="pt-BR" sz="2000" b="1" dirty="0">
                <a:solidFill>
                  <a:srgbClr val="0F1115"/>
                </a:solidFill>
                <a:ea typeface="+mn-lt"/>
                <a:cs typeface="+mn-lt"/>
              </a:rPr>
              <a:t>Mole, Duro, </a:t>
            </a:r>
            <a:r>
              <a:rPr lang="pt-BR" sz="2000" b="1" dirty="0" err="1">
                <a:solidFill>
                  <a:srgbClr val="0F1115"/>
                </a:solidFill>
                <a:ea typeface="+mn-lt"/>
                <a:cs typeface="+mn-lt"/>
              </a:rPr>
              <a:t>Riado</a:t>
            </a:r>
            <a:r>
              <a:rPr lang="pt-BR" sz="2000" b="1" dirty="0">
                <a:solidFill>
                  <a:srgbClr val="0F1115"/>
                </a:solidFill>
                <a:ea typeface="+mn-lt"/>
                <a:cs typeface="+mn-lt"/>
              </a:rPr>
              <a:t>, Rio ou Rio Zona</a:t>
            </a:r>
            <a:r>
              <a:rPr lang="pt-BR" sz="2000" dirty="0" smtClean="0">
                <a:solidFill>
                  <a:srgbClr val="0F1115"/>
                </a:solidFill>
                <a:ea typeface="+mn-lt"/>
                <a:cs typeface="+mn-lt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2000" b="1" dirty="0">
                <a:solidFill>
                  <a:srgbClr val="0F1115"/>
                </a:solidFill>
              </a:rPr>
              <a:t>Aplicação</a:t>
            </a:r>
            <a:r>
              <a:rPr lang="pt-BR" sz="2000" dirty="0">
                <a:solidFill>
                  <a:srgbClr val="0F1115"/>
                </a:solidFill>
              </a:rPr>
              <a:t>: ferramenta para produtores avaliarem a qualidade do café de forma rápida, objetiva, sem necessidade de conexão com a internet e in loco</a:t>
            </a:r>
            <a:r>
              <a:rPr lang="pt-BR" sz="2000" dirty="0" smtClean="0">
                <a:solidFill>
                  <a:srgbClr val="0F1115"/>
                </a:solidFill>
              </a:rPr>
              <a:t>.</a:t>
            </a:r>
            <a:endParaRPr lang="pt-BR" sz="2000" dirty="0">
              <a:ea typeface="+mn-lt"/>
              <a:cs typeface="+mn-lt"/>
            </a:endParaRPr>
          </a:p>
          <a:p>
            <a:endParaRPr lang="pt-BR" sz="2000" dirty="0"/>
          </a:p>
        </p:txBody>
      </p:sp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7148D374-6FA6-C430-7F17-E9B2FEE7E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75828"/>
            <a:ext cx="3620183" cy="398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410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Criação de </a:t>
            </a:r>
            <a:r>
              <a:rPr lang="pt-BR" dirty="0" smtClean="0"/>
              <a:t>antenas </a:t>
            </a:r>
            <a:r>
              <a:rPr lang="pt-BR" dirty="0"/>
              <a:t>auxiliada por </a:t>
            </a:r>
            <a:r>
              <a:rPr lang="pt-BR" dirty="0" smtClean="0"/>
              <a:t>IA</a:t>
            </a:r>
            <a:r>
              <a:rPr lang="pt-BR" dirty="0"/>
              <a:t/>
            </a:r>
            <a:br>
              <a:rPr lang="pt-BR" dirty="0"/>
            </a:br>
            <a:r>
              <a:rPr lang="pt-BR" sz="2700" dirty="0"/>
              <a:t>ML + Eletromagnetismo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430982" y="1825624"/>
            <a:ext cx="6553200" cy="50323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pt-BR" sz="2000" b="1" dirty="0" smtClean="0">
                <a:ea typeface="+mn-lt"/>
                <a:cs typeface="+mn-lt"/>
              </a:rPr>
              <a:t>Objetivo: </a:t>
            </a:r>
            <a:r>
              <a:rPr lang="pt-BR" sz="2000" dirty="0">
                <a:ea typeface="+mn-lt"/>
                <a:cs typeface="+mn-lt"/>
              </a:rPr>
              <a:t>desenvolver antenas </a:t>
            </a:r>
            <a:r>
              <a:rPr lang="pt-BR" sz="2000" dirty="0" err="1">
                <a:ea typeface="+mn-lt"/>
                <a:cs typeface="+mn-lt"/>
              </a:rPr>
              <a:t>pixeladas</a:t>
            </a:r>
            <a:r>
              <a:rPr lang="pt-BR" sz="2000" dirty="0">
                <a:ea typeface="+mn-lt"/>
                <a:cs typeface="+mn-lt"/>
              </a:rPr>
              <a:t> ou baseadas na </a:t>
            </a:r>
            <a:r>
              <a:rPr lang="pt-BR" sz="2000" dirty="0" smtClean="0">
                <a:ea typeface="+mn-lt"/>
                <a:cs typeface="+mn-lt"/>
              </a:rPr>
              <a:t>superfórmula </a:t>
            </a:r>
            <a:r>
              <a:rPr lang="pt-BR" sz="2000" dirty="0">
                <a:ea typeface="+mn-lt"/>
                <a:cs typeface="+mn-lt"/>
              </a:rPr>
              <a:t>utilizando </a:t>
            </a:r>
            <a:r>
              <a:rPr lang="pt-BR" sz="2000" dirty="0">
                <a:ea typeface="+mn-lt"/>
                <a:cs typeface="+mn-lt"/>
              </a:rPr>
              <a:t>IA para otimizar seu formato e garantir o máximo </a:t>
            </a:r>
            <a:r>
              <a:rPr lang="pt-BR" sz="2000" dirty="0">
                <a:ea typeface="+mn-lt"/>
                <a:cs typeface="+mn-lt"/>
              </a:rPr>
              <a:t>desempenho.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2000" b="1" dirty="0" smtClean="0">
                <a:ea typeface="Calibri"/>
                <a:cs typeface="Times New Roman"/>
              </a:rPr>
              <a:t>Como funciona:</a:t>
            </a:r>
          </a:p>
          <a:p>
            <a:pPr>
              <a:lnSpc>
                <a:spcPct val="100000"/>
              </a:lnSpc>
            </a:pPr>
            <a:r>
              <a:rPr lang="pt-BR" sz="2000" dirty="0" smtClean="0">
                <a:ea typeface="+mn-lt"/>
                <a:cs typeface="+mn-lt"/>
              </a:rPr>
              <a:t>O </a:t>
            </a:r>
            <a:r>
              <a:rPr lang="pt-BR" sz="2000" dirty="0">
                <a:ea typeface="+mn-lt"/>
                <a:cs typeface="+mn-lt"/>
              </a:rPr>
              <a:t>formato da antena é definido por uma matriz de pixels (com ou sem metal) ou pelos parâmetros da superfórmula. </a:t>
            </a: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pt-BR" sz="2000" dirty="0">
                <a:ea typeface="+mn-lt"/>
                <a:cs typeface="+mn-lt"/>
              </a:rPr>
              <a:t>Um algoritmo de IA gera diferentes configurações, que são simuladas para testar seu desempenho eletromagnético.</a:t>
            </a: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pt-BR" sz="2000" dirty="0">
                <a:ea typeface="+mn-lt"/>
                <a:cs typeface="+mn-lt"/>
              </a:rPr>
              <a:t>O algoritmo aprende iterativamente com esses testes para encontrar uma configuração que atenda às especificações desejadas</a:t>
            </a:r>
            <a:r>
              <a:rPr lang="pt-BR" sz="2000" dirty="0" smtClean="0">
                <a:ea typeface="+mn-lt"/>
                <a:cs typeface="+mn-lt"/>
              </a:rPr>
              <a:t>.</a:t>
            </a:r>
            <a:endParaRPr lang="pt-BR" sz="2000" dirty="0"/>
          </a:p>
        </p:txBody>
      </p:sp>
      <p:pic>
        <p:nvPicPr>
          <p:cNvPr id="4" name="Imagem 3" descr="Diagrama, Desenho técnico&#10;&#10;O conteúdo gerado por IA pode estar incorreto.">
            <a:extLst>
              <a:ext uri="{FF2B5EF4-FFF2-40B4-BE49-F238E27FC236}">
                <a16:creationId xmlns="" xmlns:a16="http://schemas.microsoft.com/office/drawing/2014/main" id="{2E52396F-E2A7-86EE-014E-168F9F33C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27" y="1891850"/>
            <a:ext cx="3602608" cy="224879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0BCAF80E-3BC3-FD38-565D-F84C8221DE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00" t="-1188" r="2785"/>
          <a:stretch>
            <a:fillRect/>
          </a:stretch>
        </p:blipFill>
        <p:spPr>
          <a:xfrm>
            <a:off x="1801091" y="4341811"/>
            <a:ext cx="3410194" cy="248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81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 smtClean="0"/>
              <a:t>TerraSentinel</a:t>
            </a:r>
            <a:r>
              <a:rPr lang="pt-BR" dirty="0" smtClean="0"/>
              <a:t>: detecção de mineração ilegal e desmatamento</a:t>
            </a:r>
            <a:br>
              <a:rPr lang="pt-BR" dirty="0" smtClean="0"/>
            </a:br>
            <a:r>
              <a:rPr lang="pt-BR" sz="3000" dirty="0" err="1" smtClean="0"/>
              <a:t>IoT</a:t>
            </a:r>
            <a:r>
              <a:rPr lang="pt-BR" sz="3000" dirty="0" smtClean="0"/>
              <a:t> + VC</a:t>
            </a:r>
            <a:endParaRPr lang="pt-BR" sz="3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9527" y="1825624"/>
            <a:ext cx="6442364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2000" b="1" dirty="0"/>
              <a:t>Objetivo</a:t>
            </a:r>
            <a:r>
              <a:rPr lang="pt-BR" sz="2000" dirty="0"/>
              <a:t>: criar um sistema de baixo custo e escalável para a detecção em tempo real de mineração ilegal, desmatamento e incêndios florestais na Amazônia</a:t>
            </a:r>
            <a:r>
              <a:rPr lang="pt-BR" sz="2000" dirty="0" smtClean="0"/>
              <a:t>.</a:t>
            </a:r>
          </a:p>
          <a:p>
            <a:pPr marL="0" indent="0">
              <a:buNone/>
            </a:pPr>
            <a:r>
              <a:rPr lang="pt-BR" sz="2000" b="1" dirty="0" smtClean="0"/>
              <a:t>Como funciona</a:t>
            </a:r>
            <a:r>
              <a:rPr lang="pt-BR" sz="2000" dirty="0" smtClean="0"/>
              <a:t>:</a:t>
            </a:r>
          </a:p>
          <a:p>
            <a:r>
              <a:rPr lang="pt-BR" sz="2000" dirty="0"/>
              <a:t>O sistema utiliza uma rede composta por um </a:t>
            </a:r>
            <a:r>
              <a:rPr lang="pt-BR" sz="2000" dirty="0" err="1" smtClean="0"/>
              <a:t>CubeSat</a:t>
            </a:r>
            <a:r>
              <a:rPr lang="pt-BR" sz="2000" dirty="0" smtClean="0"/>
              <a:t>, </a:t>
            </a:r>
            <a:r>
              <a:rPr lang="pt-BR" sz="2000" dirty="0"/>
              <a:t>drones e módulos de sensores ribeirinhos </a:t>
            </a:r>
            <a:r>
              <a:rPr lang="pt-BR" sz="2000" dirty="0" smtClean="0"/>
              <a:t>autônomos.</a:t>
            </a:r>
          </a:p>
          <a:p>
            <a:r>
              <a:rPr lang="pt-BR" sz="2000" dirty="0"/>
              <a:t>O processamento das imagens e dados ocorre diretamente nos dispositivos (sensores, drones e satélite</a:t>
            </a:r>
            <a:r>
              <a:rPr lang="pt-BR" sz="2000" dirty="0" smtClean="0"/>
              <a:t>).</a:t>
            </a:r>
          </a:p>
          <a:p>
            <a:r>
              <a:rPr lang="pt-BR" sz="2000" dirty="0"/>
              <a:t>Em vez de enviar dados brutos (como imagens pesadas) para um servidor central, os dispositivos treinam modelos localmente e compartilham </a:t>
            </a:r>
            <a:r>
              <a:rPr lang="pt-BR" sz="2000" dirty="0" smtClean="0"/>
              <a:t>apenas os pesos com </a:t>
            </a:r>
            <a:r>
              <a:rPr lang="pt-BR" sz="2000" dirty="0"/>
              <a:t>o </a:t>
            </a:r>
            <a:r>
              <a:rPr lang="pt-BR" sz="2000" dirty="0" err="1"/>
              <a:t>CubeSat</a:t>
            </a:r>
            <a:r>
              <a:rPr lang="pt-BR" sz="2000" dirty="0"/>
              <a:t>. O </a:t>
            </a:r>
            <a:r>
              <a:rPr lang="pt-BR" sz="2000" dirty="0" err="1"/>
              <a:t>CubeSat</a:t>
            </a:r>
            <a:r>
              <a:rPr lang="pt-BR" sz="2000" dirty="0"/>
              <a:t> atua como um agregador, refinando um "modelo global" e redistribuindo-o para melhorar a eficiência de todo o sistema.</a:t>
            </a:r>
            <a:endParaRPr lang="pt-BR" sz="2000" dirty="0" smtClean="0"/>
          </a:p>
          <a:p>
            <a:r>
              <a:rPr lang="pt-BR" sz="2000" dirty="0"/>
              <a:t>Para conectar os </a:t>
            </a:r>
            <a:r>
              <a:rPr lang="pt-BR" sz="2000" dirty="0" smtClean="0"/>
              <a:t>sensores e dispositivos (e.g., </a:t>
            </a:r>
            <a:r>
              <a:rPr lang="pt-BR" sz="2000" dirty="0" err="1" smtClean="0"/>
              <a:t>CubeSat</a:t>
            </a:r>
            <a:r>
              <a:rPr lang="pt-BR" sz="2000" dirty="0" smtClean="0"/>
              <a:t>, </a:t>
            </a:r>
            <a:r>
              <a:rPr lang="pt-BR" sz="2000" dirty="0" err="1" smtClean="0"/>
              <a:t>drone</a:t>
            </a:r>
            <a:r>
              <a:rPr lang="pt-BR" sz="2000" dirty="0" smtClean="0"/>
              <a:t>), </a:t>
            </a:r>
            <a:r>
              <a:rPr lang="pt-BR" sz="2000" dirty="0"/>
              <a:t>utiliza-se a tecnologia </a:t>
            </a:r>
            <a:r>
              <a:rPr lang="pt-BR" sz="2000" dirty="0" err="1" smtClean="0"/>
              <a:t>LoRa</a:t>
            </a:r>
            <a:r>
              <a:rPr lang="pt-BR" sz="2000" dirty="0"/>
              <a:t>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" y="2576946"/>
            <a:ext cx="5181599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44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Triagem </a:t>
            </a:r>
            <a:r>
              <a:rPr lang="pt-BR" dirty="0"/>
              <a:t>de alertas </a:t>
            </a:r>
            <a:r>
              <a:rPr lang="pt-BR" dirty="0" smtClean="0"/>
              <a:t>utilizando modelos </a:t>
            </a:r>
            <a:r>
              <a:rPr lang="pt-BR" dirty="0"/>
              <a:t>de </a:t>
            </a:r>
            <a:r>
              <a:rPr lang="pt-BR" dirty="0" smtClean="0"/>
              <a:t>linguagem </a:t>
            </a:r>
            <a:r>
              <a:rPr lang="pt-BR" dirty="0"/>
              <a:t>de </a:t>
            </a:r>
            <a:r>
              <a:rPr lang="pt-BR" dirty="0" smtClean="0"/>
              <a:t>grande escala </a:t>
            </a:r>
            <a:r>
              <a:rPr lang="pt-BR" dirty="0"/>
              <a:t>(</a:t>
            </a:r>
            <a:r>
              <a:rPr lang="pt-BR" dirty="0" err="1"/>
              <a:t>LLMs</a:t>
            </a:r>
            <a:r>
              <a:rPr lang="pt-BR" smtClean="0"/>
              <a:t>)</a:t>
            </a:r>
            <a:br>
              <a:rPr lang="pt-BR" smtClean="0"/>
            </a:br>
            <a:r>
              <a:rPr lang="pt-BR" smtClean="0"/>
              <a:t>ML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256818" cy="50323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dirty="0" smtClean="0"/>
              <a:t>Objetivo: automatizar </a:t>
            </a:r>
            <a:r>
              <a:rPr lang="pt-BR" dirty="0"/>
              <a:t>e otimizar a triagem de alertas de segurança, combatendo a sobrecarga dos analistas (fadiga de alertas) e aumentando a precisão na detecção de ameaças. O projeto foca em ser uma solução </a:t>
            </a:r>
            <a:r>
              <a:rPr lang="pt-BR" dirty="0" err="1"/>
              <a:t>auto-hospedada</a:t>
            </a:r>
            <a:r>
              <a:rPr lang="pt-BR" dirty="0"/>
              <a:t> (self-</a:t>
            </a:r>
            <a:r>
              <a:rPr lang="pt-BR" dirty="0" err="1"/>
              <a:t>hosted</a:t>
            </a:r>
            <a:r>
              <a:rPr lang="pt-BR" dirty="0"/>
              <a:t>), o que garante a privacidade dos dados ao processá-los localmente, sem depender de serviços de nuvem externos</a:t>
            </a:r>
            <a:r>
              <a:rPr lang="pt-BR" dirty="0" smtClean="0"/>
              <a:t>.</a:t>
            </a:r>
          </a:p>
          <a:p>
            <a:pPr marL="0" indent="0">
              <a:buNone/>
            </a:pPr>
            <a:r>
              <a:rPr lang="pt-BR" dirty="0"/>
              <a:t>Como </a:t>
            </a:r>
            <a:r>
              <a:rPr lang="pt-BR" dirty="0" smtClean="0"/>
              <a:t>funciona: o </a:t>
            </a:r>
            <a:r>
              <a:rPr lang="pt-BR" dirty="0"/>
              <a:t>projeto utiliza um pipeline de duas etapas integrado ao fluxo de trabalho de um SOC</a:t>
            </a:r>
            <a:r>
              <a:rPr lang="pt-BR" dirty="0" smtClean="0"/>
              <a:t>:</a:t>
            </a:r>
            <a:endParaRPr lang="pt-BR" dirty="0"/>
          </a:p>
          <a:p>
            <a:r>
              <a:rPr lang="pt-BR" dirty="0"/>
              <a:t>Primeira Etapa - Filtragem de Logs: Modelos LLM leves (como </a:t>
            </a:r>
            <a:r>
              <a:rPr lang="pt-BR" dirty="0" err="1"/>
              <a:t>Llama</a:t>
            </a:r>
            <a:r>
              <a:rPr lang="pt-BR" dirty="0"/>
              <a:t> 3.2 3B ou Phi-4 Mini) realizam uma análise inicial dos logs brutos. Eles descartam informações irrelevantes e ruídos, reduzindo significativamente a quantidade de dados que precisam ser processados na fase seguinte</a:t>
            </a:r>
            <a:r>
              <a:rPr lang="pt-BR" dirty="0" smtClean="0"/>
              <a:t>.</a:t>
            </a:r>
            <a:endParaRPr lang="pt-BR" dirty="0"/>
          </a:p>
          <a:p>
            <a:r>
              <a:rPr lang="pt-BR" dirty="0"/>
              <a:t>Segunda Etapa - Classificação de Alertas: Os dados filtrados são enviados para modelos LLM mais robustos (como DeepSeek-R1 ou Mistral-Nemo) para a classificação </a:t>
            </a:r>
            <a:r>
              <a:rPr lang="pt-BR" dirty="0" smtClean="0"/>
              <a:t>final.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Nesta </a:t>
            </a:r>
            <a:r>
              <a:rPr lang="pt-BR" dirty="0"/>
              <a:t>fase, utiliza-se uma estratégia de </a:t>
            </a:r>
            <a:r>
              <a:rPr lang="pt-BR" i="1" dirty="0"/>
              <a:t>ensemble</a:t>
            </a:r>
            <a:r>
              <a:rPr lang="pt-BR" dirty="0"/>
              <a:t>, onde os resultados de múltiplos modelos são combinados através de métodos como votação majoritária ou ponderada para garantir maior precisão e estabilidade na decisão de se um alerta é "interessante" (ameaça real) ou não</a:t>
            </a:r>
            <a:r>
              <a:rPr lang="pt-BR" dirty="0" smtClean="0"/>
              <a:t>.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1586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165734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2315718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DDEEE62-556D-1D9E-D6DA-2D6170733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laboratório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7C58AF3A-EF39-F1E1-874C-C72D74487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pt-BR" b="1" dirty="0" smtClean="0">
                <a:solidFill>
                  <a:srgbClr val="0F1115"/>
                </a:solidFill>
              </a:rPr>
              <a:t>Wireless </a:t>
            </a:r>
            <a:r>
              <a:rPr lang="pt-BR" b="1" dirty="0" err="1" smtClean="0">
                <a:solidFill>
                  <a:srgbClr val="0F1115"/>
                </a:solidFill>
              </a:rPr>
              <a:t>and</a:t>
            </a:r>
            <a:r>
              <a:rPr lang="pt-BR" b="1" dirty="0" smtClean="0">
                <a:solidFill>
                  <a:srgbClr val="0F1115"/>
                </a:solidFill>
              </a:rPr>
              <a:t> Artificial </a:t>
            </a:r>
            <a:r>
              <a:rPr lang="pt-BR" b="1" dirty="0" err="1" smtClean="0">
                <a:solidFill>
                  <a:srgbClr val="0F1115"/>
                </a:solidFill>
              </a:rPr>
              <a:t>Intelligence</a:t>
            </a:r>
            <a:r>
              <a:rPr lang="pt-BR" b="1" dirty="0" smtClean="0">
                <a:solidFill>
                  <a:srgbClr val="0F1115"/>
                </a:solidFill>
              </a:rPr>
              <a:t> </a:t>
            </a:r>
            <a:r>
              <a:rPr lang="pt-BR" b="1" dirty="0" err="1" smtClean="0">
                <a:solidFill>
                  <a:srgbClr val="0F1115"/>
                </a:solidFill>
              </a:rPr>
              <a:t>Laboratory</a:t>
            </a:r>
            <a:r>
              <a:rPr lang="pt-BR" b="1" dirty="0" smtClean="0">
                <a:solidFill>
                  <a:srgbClr val="0F1115"/>
                </a:solidFill>
              </a:rPr>
              <a:t> (WAI </a:t>
            </a:r>
            <a:r>
              <a:rPr lang="pt-BR" b="1" dirty="0" err="1" smtClean="0">
                <a:solidFill>
                  <a:srgbClr val="0F1115"/>
                </a:solidFill>
              </a:rPr>
              <a:t>Lab</a:t>
            </a:r>
            <a:r>
              <a:rPr lang="pt-BR" b="1" dirty="0" smtClean="0">
                <a:solidFill>
                  <a:srgbClr val="0F1115"/>
                </a:solidFill>
              </a:rPr>
              <a:t>)</a:t>
            </a:r>
            <a:endParaRPr lang="pt-BR" dirty="0" smtClean="0"/>
          </a:p>
          <a:p>
            <a:pPr>
              <a:lnSpc>
                <a:spcPct val="100000"/>
              </a:lnSpc>
              <a:buFont typeface="Arial"/>
            </a:pPr>
            <a:r>
              <a:rPr lang="pt-BR" dirty="0" smtClean="0">
                <a:solidFill>
                  <a:srgbClr val="0F1115"/>
                </a:solidFill>
              </a:rPr>
              <a:t>Comunicações Sem Fio</a:t>
            </a:r>
          </a:p>
          <a:p>
            <a:pPr>
              <a:lnSpc>
                <a:spcPct val="100000"/>
              </a:lnSpc>
              <a:buFont typeface="Arial"/>
            </a:pPr>
            <a:r>
              <a:rPr lang="pt-BR" dirty="0" smtClean="0">
                <a:solidFill>
                  <a:srgbClr val="0F1115"/>
                </a:solidFill>
              </a:rPr>
              <a:t>Inteligência Artificial</a:t>
            </a:r>
          </a:p>
          <a:p>
            <a:endParaRPr lang="pt-BR" dirty="0" smtClean="0"/>
          </a:p>
          <a:p>
            <a:endParaRPr lang="pt-BR" dirty="0"/>
          </a:p>
        </p:txBody>
      </p:sp>
      <p:pic>
        <p:nvPicPr>
          <p:cNvPr id="4" name="Picture 3" descr="A close-up of a person&amp;#39;s face&#10;&#10;Description automatically generated">
            <a:extLst>
              <a:ext uri="{FF2B5EF4-FFF2-40B4-BE49-F238E27FC236}">
                <a16:creationId xmlns="" xmlns:a16="http://schemas.microsoft.com/office/drawing/2014/main" id="{4FF6699E-A2E6-462A-4DED-8054D0D8B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316" y="3823856"/>
            <a:ext cx="6147064" cy="182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2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462F6F1-1EC8-7595-AE7C-1AFF97D43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CCD7435-A80E-9553-384F-E3BB9619D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Áreas de pesquisa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A35B9097-2937-DDAD-E0C3-FED3B0EBF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 smtClean="0"/>
              <a:t>ML na borda (</a:t>
            </a:r>
            <a:r>
              <a:rPr lang="pt-BR" dirty="0" err="1" smtClean="0"/>
              <a:t>IoT</a:t>
            </a:r>
            <a:r>
              <a:rPr lang="pt-BR" dirty="0" smtClean="0"/>
              <a:t>)</a:t>
            </a:r>
          </a:p>
          <a:p>
            <a:r>
              <a:rPr lang="pt-BR" dirty="0" smtClean="0"/>
              <a:t>Visão Computacional (embarcada)</a:t>
            </a:r>
          </a:p>
          <a:p>
            <a:r>
              <a:rPr lang="pt-BR" dirty="0" smtClean="0"/>
              <a:t>Sistemas </a:t>
            </a:r>
            <a:r>
              <a:rPr lang="pt-BR" dirty="0"/>
              <a:t>de Antenas Fluidas</a:t>
            </a:r>
          </a:p>
          <a:p>
            <a:r>
              <a:rPr lang="pt-BR" dirty="0"/>
              <a:t>Superfícies Inteligentes Reconfiguráveis</a:t>
            </a:r>
          </a:p>
          <a:p>
            <a:r>
              <a:rPr lang="pt-BR" dirty="0">
                <a:latin typeface="Tw Cen MT"/>
              </a:rPr>
              <a:t>WET - Transferência de energia sem fio</a:t>
            </a:r>
          </a:p>
          <a:p>
            <a:r>
              <a:rPr lang="pt-BR" dirty="0">
                <a:latin typeface="Tw Cen MT"/>
              </a:rPr>
              <a:t>IA </a:t>
            </a:r>
            <a:r>
              <a:rPr lang="pt-BR" dirty="0" smtClean="0">
                <a:latin typeface="Tw Cen MT"/>
              </a:rPr>
              <a:t>aplicada</a:t>
            </a:r>
            <a:endParaRPr lang="pt-BR" dirty="0">
              <a:latin typeface="Tw Cen MT"/>
            </a:endParaRPr>
          </a:p>
        </p:txBody>
      </p:sp>
      <p:pic>
        <p:nvPicPr>
          <p:cNvPr id="5" name="Picture 4" descr="A diagram of a building and trees&#10;&#10;AI-generated content may be incorrect.">
            <a:extLst>
              <a:ext uri="{FF2B5EF4-FFF2-40B4-BE49-F238E27FC236}">
                <a16:creationId xmlns="" xmlns:a16="http://schemas.microsoft.com/office/drawing/2014/main" id="{C084CF40-178B-D19F-8461-DBC0183D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618" y="4845997"/>
            <a:ext cx="3191875" cy="1939449"/>
          </a:xfrm>
          <a:prstGeom prst="rect">
            <a:avLst/>
          </a:prstGeom>
        </p:spPr>
      </p:pic>
      <p:pic>
        <p:nvPicPr>
          <p:cNvPr id="6" name="Picture 5" descr="A diagram of a cell phone&#10;&#10;AI-generated content may be incorrect.">
            <a:extLst>
              <a:ext uri="{FF2B5EF4-FFF2-40B4-BE49-F238E27FC236}">
                <a16:creationId xmlns="" xmlns:a16="http://schemas.microsoft.com/office/drawing/2014/main" id="{8A91B3E8-00BB-6D53-4C2C-74E51CCD5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620" y="1172484"/>
            <a:ext cx="3056165" cy="2543175"/>
          </a:xfrm>
          <a:prstGeom prst="rect">
            <a:avLst/>
          </a:prstGeom>
        </p:spPr>
      </p:pic>
      <p:pic>
        <p:nvPicPr>
          <p:cNvPr id="7" name="Picture 6" descr="Interface gráfica do usuário, Site">
            <a:extLst>
              <a:ext uri="{FF2B5EF4-FFF2-40B4-BE49-F238E27FC236}">
                <a16:creationId xmlns="" xmlns:a16="http://schemas.microsoft.com/office/drawing/2014/main" id="{B868AA22-0E57-A2F7-408B-D3DC79C59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910" y="4589007"/>
            <a:ext cx="4641397" cy="224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31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17B18462-FA2D-4E56-C4F8-8B892F715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EB1CD0BC-35C3-6D5A-8567-751DB88AA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Parcerias</a:t>
            </a:r>
            <a:endParaRPr lang="en-US" dirty="0"/>
          </a:p>
        </p:txBody>
      </p:sp>
      <p:pic>
        <p:nvPicPr>
          <p:cNvPr id="10" name="Content Placeholder 9" descr="A black background with pink and red diamonds&#10;&#10;AI-generated content may be incorrect.">
            <a:extLst>
              <a:ext uri="{FF2B5EF4-FFF2-40B4-BE49-F238E27FC236}">
                <a16:creationId xmlns="" xmlns:a16="http://schemas.microsoft.com/office/drawing/2014/main" id="{063CCDCE-8D25-3EAF-49BF-D2C9EAC9F3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6475" y="1797827"/>
            <a:ext cx="2209482" cy="969966"/>
          </a:xfrm>
          <a:prstGeom prst="rect">
            <a:avLst/>
          </a:prstGeom>
        </p:spPr>
      </p:pic>
      <p:pic>
        <p:nvPicPr>
          <p:cNvPr id="16" name="Picture 15" descr="A logo with a shield and text&#10;&#10;AI-generated content may be incorrect.">
            <a:extLst>
              <a:ext uri="{FF2B5EF4-FFF2-40B4-BE49-F238E27FC236}">
                <a16:creationId xmlns="" xmlns:a16="http://schemas.microsoft.com/office/drawing/2014/main" id="{68207325-02D5-CDEE-481E-A8C24F5FE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057" y="1465973"/>
            <a:ext cx="1906363" cy="1887487"/>
          </a:xfrm>
          <a:prstGeom prst="rect">
            <a:avLst/>
          </a:prstGeom>
        </p:spPr>
      </p:pic>
      <p:pic>
        <p:nvPicPr>
          <p:cNvPr id="3" name="Picture 2" descr="A green and yellow text on a black background&#10;&#10;AI-generated content may be incorrect.">
            <a:extLst>
              <a:ext uri="{FF2B5EF4-FFF2-40B4-BE49-F238E27FC236}">
                <a16:creationId xmlns="" xmlns:a16="http://schemas.microsoft.com/office/drawing/2014/main" id="{20DBE42B-648A-5925-82E2-2B3396433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427" y="3507922"/>
            <a:ext cx="1925411" cy="699409"/>
          </a:xfrm>
          <a:prstGeom prst="rect">
            <a:avLst/>
          </a:prstGeom>
        </p:spPr>
      </p:pic>
      <p:pic>
        <p:nvPicPr>
          <p:cNvPr id="4" name="Picture 3" descr="A logo with red dots and black lines&#10;&#10;AI-generated content may be incorrect.">
            <a:extLst>
              <a:ext uri="{FF2B5EF4-FFF2-40B4-BE49-F238E27FC236}">
                <a16:creationId xmlns="" xmlns:a16="http://schemas.microsoft.com/office/drawing/2014/main" id="{5E978759-3D4B-05B4-09E6-79679A589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3106" y="5166631"/>
            <a:ext cx="1666876" cy="850448"/>
          </a:xfrm>
          <a:prstGeom prst="rect">
            <a:avLst/>
          </a:prstGeom>
        </p:spPr>
      </p:pic>
      <p:pic>
        <p:nvPicPr>
          <p:cNvPr id="5" name="Picture 4" descr="A purple and black letter&#10;&#10;AI-generated content may be incorrect.">
            <a:extLst>
              <a:ext uri="{FF2B5EF4-FFF2-40B4-BE49-F238E27FC236}">
                <a16:creationId xmlns="" xmlns:a16="http://schemas.microsoft.com/office/drawing/2014/main" id="{47E06371-C825-779C-B203-AFFE04F7EB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3832" y="5498324"/>
            <a:ext cx="2462893" cy="360590"/>
          </a:xfrm>
          <a:prstGeom prst="rect">
            <a:avLst/>
          </a:prstGeom>
        </p:spPr>
      </p:pic>
      <p:pic>
        <p:nvPicPr>
          <p:cNvPr id="6" name="Picture 5" descr="A logo with blue and green squares&#10;&#10;AI-generated content may be incorrect.">
            <a:extLst>
              <a:ext uri="{FF2B5EF4-FFF2-40B4-BE49-F238E27FC236}">
                <a16:creationId xmlns="" xmlns:a16="http://schemas.microsoft.com/office/drawing/2014/main" id="{5B4B8A5A-F4E2-A8D7-1A33-EB108C1EC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0419" y="5166631"/>
            <a:ext cx="942976" cy="862694"/>
          </a:xfrm>
          <a:prstGeom prst="rect">
            <a:avLst/>
          </a:prstGeom>
        </p:spPr>
      </p:pic>
      <p:pic>
        <p:nvPicPr>
          <p:cNvPr id="7" name="Picture 6" descr="A black and white logo&#10;&#10;AI-generated content may be incorrect.">
            <a:extLst>
              <a:ext uri="{FF2B5EF4-FFF2-40B4-BE49-F238E27FC236}">
                <a16:creationId xmlns="" xmlns:a16="http://schemas.microsoft.com/office/drawing/2014/main" id="{4A0B2E5F-C318-0CBD-5E53-366FC148A4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4659" y="1690688"/>
            <a:ext cx="2721430" cy="979715"/>
          </a:xfrm>
          <a:prstGeom prst="rect">
            <a:avLst/>
          </a:prstGeom>
        </p:spPr>
      </p:pic>
      <p:pic>
        <p:nvPicPr>
          <p:cNvPr id="9" name="Picture 8" descr="A blue text on a black background&#10;&#10;AI-generated content may be incorrect.">
            <a:extLst>
              <a:ext uri="{FF2B5EF4-FFF2-40B4-BE49-F238E27FC236}">
                <a16:creationId xmlns="" xmlns:a16="http://schemas.microsoft.com/office/drawing/2014/main" id="{6A2368CF-F895-D9E2-86AB-D814BC1E0D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3233" y="3162980"/>
            <a:ext cx="1657350" cy="1477737"/>
          </a:xfrm>
          <a:prstGeom prst="rect">
            <a:avLst/>
          </a:prstGeom>
        </p:spPr>
      </p:pic>
      <p:pic>
        <p:nvPicPr>
          <p:cNvPr id="13" name="Picture 12" descr="A logo of a university&#10;&#10;AI-generated content may be incorrect.">
            <a:extLst>
              <a:ext uri="{FF2B5EF4-FFF2-40B4-BE49-F238E27FC236}">
                <a16:creationId xmlns="" xmlns:a16="http://schemas.microsoft.com/office/drawing/2014/main" id="{3554F3EF-2B0B-7F22-CE87-214779F21C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75954" y="3163661"/>
            <a:ext cx="1231448" cy="1238251"/>
          </a:xfrm>
          <a:prstGeom prst="rect">
            <a:avLst/>
          </a:prstGeom>
        </p:spPr>
      </p:pic>
      <p:pic>
        <p:nvPicPr>
          <p:cNvPr id="1026" name="Picture 2" descr="Universidade Metropolitana de Toronto – Wikipédia, a enciclopédia livre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131" y="3384777"/>
            <a:ext cx="1964170" cy="106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074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Oportunidades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Bolsas de </a:t>
            </a:r>
            <a:r>
              <a:rPr lang="pt-BR" dirty="0" smtClean="0"/>
              <a:t>estudo (IC, mestrado e doutorado)</a:t>
            </a:r>
            <a:endParaRPr lang="pt-BR" dirty="0" smtClean="0"/>
          </a:p>
          <a:p>
            <a:r>
              <a:rPr lang="pt-BR" dirty="0" smtClean="0"/>
              <a:t>Bolsas complementação</a:t>
            </a:r>
          </a:p>
          <a:p>
            <a:r>
              <a:rPr lang="pt-BR" dirty="0" smtClean="0"/>
              <a:t>Visitas técnicas às instituições parceiras</a:t>
            </a:r>
          </a:p>
          <a:p>
            <a:r>
              <a:rPr lang="pt-BR" dirty="0" smtClean="0"/>
              <a:t>Doutorado sanduíche nas instituições parceiras</a:t>
            </a:r>
          </a:p>
          <a:p>
            <a:r>
              <a:rPr lang="pt-BR" dirty="0" smtClean="0"/>
              <a:t>Doutorado em </a:t>
            </a:r>
            <a:r>
              <a:rPr lang="pt-BR" dirty="0" err="1" smtClean="0"/>
              <a:t>co-titulação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941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9D6A4AD-1DE2-5360-01E8-4E42DB9A8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" y="2688095"/>
            <a:ext cx="12191855" cy="1478570"/>
          </a:xfrm>
        </p:spPr>
        <p:txBody>
          <a:bodyPr/>
          <a:lstStyle/>
          <a:p>
            <a:pPr algn="ctr"/>
            <a:r>
              <a:rPr lang="pt-BR" dirty="0" smtClean="0">
                <a:latin typeface="+mn-lt"/>
              </a:rPr>
              <a:t>Projetos</a:t>
            </a:r>
            <a:endParaRPr lang="pt-B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0402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Detecção de incêndios florestais</a:t>
            </a:r>
            <a:br>
              <a:rPr lang="pt-BR" dirty="0" smtClean="0"/>
            </a:br>
            <a:r>
              <a:rPr lang="pt-BR" sz="2400" dirty="0" err="1" smtClean="0"/>
              <a:t>IoT</a:t>
            </a:r>
            <a:r>
              <a:rPr lang="pt-BR" sz="2400" dirty="0" smtClean="0"/>
              <a:t> + VC + </a:t>
            </a:r>
            <a:r>
              <a:rPr lang="pt-BR" sz="2400" dirty="0" err="1" smtClean="0"/>
              <a:t>LoRA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25625"/>
            <a:ext cx="11229109" cy="342524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pt-BR" sz="2000" b="1" dirty="0" smtClean="0">
                <a:solidFill>
                  <a:srgbClr val="0F1115"/>
                </a:solidFill>
                <a:ea typeface="+mn-lt"/>
                <a:cs typeface="+mn-lt"/>
              </a:rPr>
              <a:t>Objetivo</a:t>
            </a:r>
            <a:r>
              <a:rPr lang="pt-BR" sz="2000" dirty="0" smtClean="0">
                <a:solidFill>
                  <a:srgbClr val="0F1115"/>
                </a:solidFill>
                <a:ea typeface="+mn-lt"/>
                <a:cs typeface="+mn-lt"/>
              </a:rPr>
              <a:t>: desenvolver um sistema de baixo custo e consumo que opere em tempo real e use uma câmera simples e uma </a:t>
            </a:r>
            <a:r>
              <a:rPr lang="pt-BR" sz="2000" dirty="0" err="1" smtClean="0">
                <a:solidFill>
                  <a:srgbClr val="0F1115"/>
                </a:solidFill>
                <a:ea typeface="+mn-lt"/>
                <a:cs typeface="+mn-lt"/>
              </a:rPr>
              <a:t>Raspberry</a:t>
            </a:r>
            <a:r>
              <a:rPr lang="pt-BR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pt-BR" sz="2000" dirty="0" err="1" smtClean="0">
                <a:solidFill>
                  <a:srgbClr val="0F1115"/>
                </a:solidFill>
                <a:ea typeface="+mn-lt"/>
                <a:cs typeface="+mn-lt"/>
              </a:rPr>
              <a:t>Pi</a:t>
            </a:r>
            <a:r>
              <a:rPr lang="pt-BR" sz="2000" dirty="0" smtClean="0">
                <a:solidFill>
                  <a:srgbClr val="0F1115"/>
                </a:solidFill>
                <a:ea typeface="+mn-lt"/>
                <a:cs typeface="+mn-lt"/>
              </a:rPr>
              <a:t> Pico ou ESP32 para identificação de incêndios.</a:t>
            </a:r>
            <a:endParaRPr lang="pt-BR" sz="2000" dirty="0" smtClean="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pt-BR" sz="2000" b="1" dirty="0" smtClean="0">
                <a:solidFill>
                  <a:srgbClr val="0F1115"/>
                </a:solidFill>
                <a:ea typeface="+mn-lt"/>
                <a:cs typeface="+mn-lt"/>
              </a:rPr>
              <a:t>Como funciona:</a:t>
            </a:r>
            <a:endParaRPr lang="pt-BR" sz="2000" dirty="0" smtClean="0"/>
          </a:p>
          <a:p>
            <a:pPr>
              <a:lnSpc>
                <a:spcPct val="100000"/>
              </a:lnSpc>
            </a:pPr>
            <a:r>
              <a:rPr lang="pt-BR" sz="2000" dirty="0" smtClean="0">
                <a:solidFill>
                  <a:srgbClr val="0F1115"/>
                </a:solidFill>
                <a:ea typeface="+mn-lt"/>
                <a:cs typeface="+mn-lt"/>
              </a:rPr>
              <a:t>Uma câmera captura imagens do ambiente.</a:t>
            </a:r>
            <a:endParaRPr lang="pt-BR" sz="2000" dirty="0" smtClean="0"/>
          </a:p>
          <a:p>
            <a:pPr>
              <a:lnSpc>
                <a:spcPct val="100000"/>
              </a:lnSpc>
            </a:pPr>
            <a:r>
              <a:rPr lang="pt-BR" sz="2000" dirty="0" smtClean="0">
                <a:solidFill>
                  <a:srgbClr val="0F1115"/>
                </a:solidFill>
                <a:ea typeface="+mn-lt"/>
                <a:cs typeface="+mn-lt"/>
              </a:rPr>
              <a:t>Um modelo de IA, otimizado para o dispositivo, analisa as imagens para identificar a presença de fogo.</a:t>
            </a:r>
            <a:endParaRPr lang="pt-BR" sz="2000" dirty="0" smtClean="0"/>
          </a:p>
          <a:p>
            <a:pPr>
              <a:lnSpc>
                <a:spcPct val="100000"/>
              </a:lnSpc>
            </a:pPr>
            <a:r>
              <a:rPr lang="pt-BR" sz="2000" dirty="0" smtClean="0">
                <a:solidFill>
                  <a:srgbClr val="0F1115"/>
                </a:solidFill>
                <a:ea typeface="+mn-lt"/>
                <a:cs typeface="+mn-lt"/>
              </a:rPr>
              <a:t>Se um incêndio é detectado, um alerta é enviado automaticamente via rádio (</a:t>
            </a:r>
            <a:r>
              <a:rPr lang="pt-BR" sz="2000" dirty="0" err="1" smtClean="0">
                <a:solidFill>
                  <a:srgbClr val="0F1115"/>
                </a:solidFill>
                <a:ea typeface="+mn-lt"/>
                <a:cs typeface="+mn-lt"/>
              </a:rPr>
              <a:t>LoRa</a:t>
            </a:r>
            <a:r>
              <a:rPr lang="pt-BR" sz="2000" dirty="0" smtClean="0">
                <a:solidFill>
                  <a:srgbClr val="0F1115"/>
                </a:solidFill>
                <a:ea typeface="+mn-lt"/>
                <a:cs typeface="+mn-lt"/>
              </a:rPr>
              <a:t>), que transmite a longas distâncias com baixo consumo de energia.</a:t>
            </a:r>
            <a:endParaRPr lang="pt-BR" sz="2000" dirty="0" smtClean="0"/>
          </a:p>
        </p:txBody>
      </p:sp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7E635054-5A8A-3A5A-DA2A-074A2D3C8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624" y="4923861"/>
            <a:ext cx="6297284" cy="186982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="" xmlns:a16="http://schemas.microsoft.com/office/drawing/2014/main" id="{8CC604FE-B905-5124-B99A-D59971A64A75}"/>
              </a:ext>
            </a:extLst>
          </p:cNvPr>
          <p:cNvSpPr txBox="1"/>
          <p:nvPr/>
        </p:nvSpPr>
        <p:spPr>
          <a:xfrm>
            <a:off x="641230" y="5155721"/>
            <a:ext cx="295886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 err="1">
                <a:solidFill>
                  <a:srgbClr val="0F1115"/>
                </a:solidFill>
              </a:rPr>
              <a:t>Pode</a:t>
            </a:r>
            <a:r>
              <a:rPr lang="en-US" sz="1600" dirty="0">
                <a:solidFill>
                  <a:srgbClr val="0F1115"/>
                </a:solidFill>
              </a:rPr>
              <a:t> </a:t>
            </a:r>
            <a:r>
              <a:rPr lang="en-US" sz="1600" dirty="0" err="1">
                <a:solidFill>
                  <a:srgbClr val="0F1115"/>
                </a:solidFill>
              </a:rPr>
              <a:t>ser</a:t>
            </a:r>
            <a:r>
              <a:rPr lang="en-US" sz="1600" dirty="0">
                <a:solidFill>
                  <a:srgbClr val="0F1115"/>
                </a:solidFill>
              </a:rPr>
              <a:t> </a:t>
            </a:r>
            <a:r>
              <a:rPr lang="en-US" sz="1600" dirty="0" err="1">
                <a:solidFill>
                  <a:srgbClr val="0F1115"/>
                </a:solidFill>
              </a:rPr>
              <a:t>adaptado</a:t>
            </a:r>
            <a:r>
              <a:rPr lang="en-US" sz="1600" dirty="0">
                <a:solidFill>
                  <a:srgbClr val="0F1115"/>
                </a:solidFill>
              </a:rPr>
              <a:t> para outros </a:t>
            </a:r>
            <a:r>
              <a:rPr lang="en-US" sz="1600" dirty="0" err="1">
                <a:solidFill>
                  <a:srgbClr val="0F1115"/>
                </a:solidFill>
              </a:rPr>
              <a:t>usos</a:t>
            </a:r>
            <a:r>
              <a:rPr lang="en-US" sz="1600" dirty="0">
                <a:solidFill>
                  <a:srgbClr val="0F1115"/>
                </a:solidFill>
              </a:rPr>
              <a:t>, </a:t>
            </a:r>
            <a:r>
              <a:rPr lang="en-US" sz="1600" dirty="0" err="1">
                <a:solidFill>
                  <a:srgbClr val="0F1115"/>
                </a:solidFill>
              </a:rPr>
              <a:t>como</a:t>
            </a:r>
            <a:r>
              <a:rPr lang="en-US" sz="1600" dirty="0">
                <a:solidFill>
                  <a:srgbClr val="0F1115"/>
                </a:solidFill>
              </a:rPr>
              <a:t> </a:t>
            </a:r>
            <a:r>
              <a:rPr lang="en-US" sz="1600" dirty="0" err="1">
                <a:solidFill>
                  <a:srgbClr val="0F1115"/>
                </a:solidFill>
              </a:rPr>
              <a:t>monitoramento</a:t>
            </a:r>
            <a:r>
              <a:rPr lang="en-US" sz="1600" dirty="0">
                <a:solidFill>
                  <a:srgbClr val="0F1115"/>
                </a:solidFill>
              </a:rPr>
              <a:t> de </a:t>
            </a:r>
            <a:r>
              <a:rPr lang="en-US" sz="1600" dirty="0" err="1">
                <a:solidFill>
                  <a:srgbClr val="0F1115"/>
                </a:solidFill>
              </a:rPr>
              <a:t>lavouras</a:t>
            </a:r>
            <a:r>
              <a:rPr lang="en-US" sz="1600" dirty="0">
                <a:solidFill>
                  <a:srgbClr val="0F1115"/>
                </a:solidFill>
              </a:rPr>
              <a:t> e </a:t>
            </a:r>
            <a:r>
              <a:rPr lang="en-US" sz="1600" dirty="0" err="1">
                <a:solidFill>
                  <a:srgbClr val="0F1115"/>
                </a:solidFill>
              </a:rPr>
              <a:t>segurança</a:t>
            </a:r>
            <a:r>
              <a:rPr lang="en-US" sz="1600" dirty="0">
                <a:solidFill>
                  <a:srgbClr val="0F1115"/>
                </a:solidFill>
              </a:rPr>
              <a:t> industrial.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05509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Gestão</a:t>
            </a:r>
            <a:r>
              <a:rPr lang="pt-BR" dirty="0" smtClean="0">
                <a:ea typeface="+mj-lt"/>
                <a:cs typeface="+mj-lt"/>
              </a:rPr>
              <a:t> </a:t>
            </a:r>
            <a:r>
              <a:rPr lang="pt-BR" dirty="0" smtClean="0">
                <a:ea typeface="+mj-lt"/>
                <a:cs typeface="+mj-lt"/>
              </a:rPr>
              <a:t>inteligente </a:t>
            </a:r>
            <a:r>
              <a:rPr lang="pt-BR" dirty="0" smtClean="0">
                <a:ea typeface="+mj-lt"/>
                <a:cs typeface="+mj-lt"/>
              </a:rPr>
              <a:t>de </a:t>
            </a:r>
            <a:r>
              <a:rPr lang="pt-BR" dirty="0" smtClean="0">
                <a:ea typeface="+mj-lt"/>
                <a:cs typeface="+mj-lt"/>
              </a:rPr>
              <a:t>tráfego</a:t>
            </a:r>
            <a:r>
              <a:rPr lang="pt-BR" dirty="0" smtClean="0">
                <a:ea typeface="+mj-lt"/>
                <a:cs typeface="+mj-lt"/>
              </a:rPr>
              <a:t/>
            </a:r>
            <a:br>
              <a:rPr lang="pt-BR" dirty="0" smtClean="0">
                <a:ea typeface="+mj-lt"/>
                <a:cs typeface="+mj-lt"/>
              </a:rPr>
            </a:br>
            <a:r>
              <a:rPr lang="pt-BR" sz="2400" dirty="0" err="1" smtClean="0"/>
              <a:t>IoT</a:t>
            </a:r>
            <a:r>
              <a:rPr lang="pt-BR" sz="2400" dirty="0" smtClean="0"/>
              <a:t> + VC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6445653" cy="5032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  <a:buNone/>
            </a:pPr>
            <a:r>
              <a:rPr lang="en-US" sz="2000" b="1" dirty="0" err="1" smtClean="0">
                <a:solidFill>
                  <a:srgbClr val="0F1115"/>
                </a:solidFill>
                <a:ea typeface="+mn-lt"/>
                <a:cs typeface="+mn-lt"/>
              </a:rPr>
              <a:t>Objetivo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: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desenvolver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um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sistema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embarcado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e de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baixo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custo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que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ajude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a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reduzir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acidentes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e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melhorar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a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segurança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no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trânsito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.</a:t>
            </a:r>
            <a:endParaRPr lang="pt-BR" sz="2000" dirty="0" smtClean="0">
              <a:solidFill>
                <a:srgbClr val="0F1115"/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800"/>
              </a:spcBef>
              <a:buNone/>
            </a:pPr>
            <a:r>
              <a:rPr lang="en-US" sz="2000" b="1" dirty="0" smtClean="0">
                <a:solidFill>
                  <a:srgbClr val="0F1115"/>
                </a:solidFill>
                <a:ea typeface="+mn-lt"/>
                <a:cs typeface="+mn-lt"/>
              </a:rPr>
              <a:t>Como </a:t>
            </a:r>
            <a:r>
              <a:rPr lang="en-US" sz="2000" b="1" dirty="0" err="1" smtClean="0">
                <a:solidFill>
                  <a:srgbClr val="0F1115"/>
                </a:solidFill>
                <a:ea typeface="+mn-lt"/>
                <a:cs typeface="+mn-lt"/>
              </a:rPr>
              <a:t>funciona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:</a:t>
            </a:r>
          </a:p>
          <a:p>
            <a:pPr>
              <a:lnSpc>
                <a:spcPct val="100000"/>
              </a:lnSpc>
              <a:spcBef>
                <a:spcPts val="800"/>
              </a:spcBef>
              <a:buFont typeface="Arial"/>
              <a:buChar char="•"/>
            </a:pP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Câmeras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instaladas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em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vias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públicas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utilizam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 IA para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detectar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veículos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,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placas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e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pedestres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.</a:t>
            </a:r>
          </a:p>
          <a:p>
            <a:pPr>
              <a:lnSpc>
                <a:spcPct val="100000"/>
              </a:lnSpc>
              <a:spcBef>
                <a:spcPts val="800"/>
              </a:spcBef>
              <a:buFont typeface="Arial"/>
              <a:buChar char="•"/>
            </a:pP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O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sistema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calcula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a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velocidade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dos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veículos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e a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distância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entre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eles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e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os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pedestres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.</a:t>
            </a:r>
          </a:p>
          <a:p>
            <a:pPr>
              <a:lnSpc>
                <a:spcPct val="100000"/>
              </a:lnSpc>
              <a:spcBef>
                <a:spcPts val="800"/>
              </a:spcBef>
              <a:buFont typeface="Arial"/>
              <a:buChar char="•"/>
            </a:pP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Identifica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automaticamente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infrações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,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como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excesso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de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velocidade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, e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risco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de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colisão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.</a:t>
            </a:r>
          </a:p>
          <a:p>
            <a:pPr>
              <a:lnSpc>
                <a:spcPct val="100000"/>
              </a:lnSpc>
              <a:spcBef>
                <a:spcPts val="800"/>
              </a:spcBef>
              <a:buFont typeface="Arial"/>
              <a:buChar char="•"/>
            </a:pP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Os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dados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são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processados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localmente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e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enviados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para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uma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central de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gestão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e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controle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.</a:t>
            </a:r>
          </a:p>
        </p:txBody>
      </p:sp>
      <p:pic>
        <p:nvPicPr>
          <p:cNvPr id="4" name="Imagem 3" descr="Diagrama, Aplicativo&#10;&#10;O conteúdo gerado por IA pode estar incorreto.">
            <a:extLst>
              <a:ext uri="{FF2B5EF4-FFF2-40B4-BE49-F238E27FC236}">
                <a16:creationId xmlns="" xmlns:a16="http://schemas.microsoft.com/office/drawing/2014/main" id="{C2FB7C01-48EA-3BAA-D62D-C1F244A74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853" y="2127848"/>
            <a:ext cx="4640447" cy="342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440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Detecção</a:t>
            </a:r>
            <a:r>
              <a:rPr lang="en-US" dirty="0"/>
              <a:t> de </a:t>
            </a:r>
            <a:r>
              <a:rPr lang="en-US" dirty="0" err="1"/>
              <a:t>comportamentos</a:t>
            </a:r>
            <a:r>
              <a:rPr lang="en-US" dirty="0"/>
              <a:t> de </a:t>
            </a:r>
            <a:r>
              <a:rPr lang="en-US" dirty="0" err="1"/>
              <a:t>risco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volante</a:t>
            </a:r>
            <a:br>
              <a:rPr lang="en-US" dirty="0"/>
            </a:br>
            <a:r>
              <a:rPr lang="en-US" sz="2700" dirty="0" err="1" smtClean="0"/>
              <a:t>IoT</a:t>
            </a:r>
            <a:r>
              <a:rPr lang="en-US" sz="2700" dirty="0" smtClean="0"/>
              <a:t> </a:t>
            </a:r>
            <a:r>
              <a:rPr lang="en-US" sz="2700" dirty="0"/>
              <a:t>+ VC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47582" y="1825624"/>
            <a:ext cx="6344417" cy="5032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  <a:buNone/>
            </a:pPr>
            <a:r>
              <a:rPr lang="en-US" sz="2000" b="1" dirty="0" err="1">
                <a:solidFill>
                  <a:srgbClr val="0F1115"/>
                </a:solidFill>
                <a:ea typeface="+mn-lt"/>
                <a:cs typeface="+mn-lt"/>
              </a:rPr>
              <a:t>Objetivo</a:t>
            </a:r>
            <a:r>
              <a:rPr lang="en-US" sz="2000" b="1" dirty="0">
                <a:solidFill>
                  <a:srgbClr val="0F1115"/>
                </a:solidFill>
                <a:ea typeface="+mn-lt"/>
                <a:cs typeface="+mn-lt"/>
              </a:rPr>
              <a:t>: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desenvolver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um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sistema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embarcado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de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baixo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custo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para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detectar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comportamentos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de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risco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,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como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 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sonolência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,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uso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de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celular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,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fumo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e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falta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do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cinto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de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segurança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, para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reduzir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acidentes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.</a:t>
            </a:r>
            <a:endParaRPr lang="pt-BR" sz="20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F1115"/>
                </a:solidFill>
                <a:ea typeface="+mn-lt"/>
                <a:cs typeface="+mn-lt"/>
              </a:rPr>
              <a:t>Como </a:t>
            </a:r>
            <a:r>
              <a:rPr lang="en-US" sz="2000" b="1" dirty="0" err="1">
                <a:solidFill>
                  <a:srgbClr val="0F1115"/>
                </a:solidFill>
                <a:ea typeface="+mn-lt"/>
                <a:cs typeface="+mn-lt"/>
              </a:rPr>
              <a:t>funciona</a:t>
            </a:r>
            <a:r>
              <a:rPr lang="en-US" sz="2000" b="1" dirty="0">
                <a:solidFill>
                  <a:srgbClr val="0F1115"/>
                </a:solidFill>
                <a:ea typeface="+mn-lt"/>
                <a:cs typeface="+mn-lt"/>
              </a:rPr>
              <a:t>:</a:t>
            </a:r>
            <a:endParaRPr lang="en-US" sz="20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Uma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câmera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filma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o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motorista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em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tempo real.</a:t>
            </a:r>
            <a:endParaRPr lang="en-US" sz="20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Um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comitê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de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modelos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de IA,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rodando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em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uma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Raspberry Pi,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analisa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o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vídeo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para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identificar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comportamentos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de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risco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.</a:t>
            </a:r>
            <a:endParaRPr lang="en-US" sz="20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Alertas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sonoros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ou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visuais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são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acionados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sempre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que um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risco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é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detectado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.</a:t>
            </a:r>
            <a:endParaRPr lang="en-US" sz="2000" dirty="0">
              <a:ea typeface="+mn-lt"/>
              <a:cs typeface="+mn-l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46700A7B-1D8D-7914-0662-576814475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91" b="5917"/>
          <a:stretch>
            <a:fillRect/>
          </a:stretch>
        </p:blipFill>
        <p:spPr>
          <a:xfrm>
            <a:off x="492016" y="2508106"/>
            <a:ext cx="5123748" cy="326197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="" xmlns:a16="http://schemas.microsoft.com/office/drawing/2014/main" id="{7318DEEA-B3A3-2046-7E1E-B6EB38364341}"/>
              </a:ext>
            </a:extLst>
          </p:cNvPr>
          <p:cNvSpPr txBox="1"/>
          <p:nvPr/>
        </p:nvSpPr>
        <p:spPr>
          <a:xfrm>
            <a:off x="1423498" y="5770079"/>
            <a:ext cx="326078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Pode</a:t>
            </a:r>
            <a:r>
              <a:rPr lang="en-US" sz="1400" dirty="0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ser</a:t>
            </a:r>
            <a:r>
              <a:rPr lang="en-US" sz="1400" dirty="0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instalado</a:t>
            </a:r>
            <a:r>
              <a:rPr lang="en-US" sz="1400" dirty="0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em</a:t>
            </a:r>
            <a:r>
              <a:rPr lang="en-US" sz="1400" dirty="0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qualquer</a:t>
            </a:r>
            <a:r>
              <a:rPr lang="en-US" sz="1400" dirty="0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veículo</a:t>
            </a:r>
            <a:r>
              <a:rPr lang="en-US" sz="1400" dirty="0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, e.g., </a:t>
            </a:r>
            <a:r>
              <a:rPr lang="en-US" sz="1400" dirty="0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frotas</a:t>
            </a:r>
            <a:r>
              <a:rPr lang="en-US" sz="1400" dirty="0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de </a:t>
            </a:r>
            <a:r>
              <a:rPr lang="en-US" sz="1400" dirty="0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caminhões</a:t>
            </a:r>
            <a:r>
              <a:rPr lang="en-US" sz="1400" dirty="0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, </a:t>
            </a:r>
            <a:r>
              <a:rPr lang="en-US" sz="1400" dirty="0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ônibus</a:t>
            </a:r>
            <a:r>
              <a:rPr lang="en-US" sz="1400" dirty="0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e </a:t>
            </a:r>
            <a:r>
              <a:rPr lang="en-US" sz="1400" dirty="0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táxis</a:t>
            </a:r>
            <a:r>
              <a:rPr lang="en-US" sz="1400" dirty="0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.</a:t>
            </a:r>
            <a:endParaRPr lang="pt-BR" sz="1400" dirty="0">
              <a:solidFill>
                <a:srgbClr val="0F1115"/>
              </a:solidFill>
              <a:latin typeface="TW Cen MT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334446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746</Words>
  <Application>Microsoft Office PowerPoint</Application>
  <PresentationFormat>Widescreen</PresentationFormat>
  <Paragraphs>82</Paragraphs>
  <Slides>16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Tw Cen MT</vt:lpstr>
      <vt:lpstr>Tw Cen MT</vt:lpstr>
      <vt:lpstr>Wingdings</vt:lpstr>
      <vt:lpstr>Tema do Office</vt:lpstr>
      <vt:lpstr>C24 - Inteligência Artificial: Projetos selecionados</vt:lpstr>
      <vt:lpstr>O laboratório</vt:lpstr>
      <vt:lpstr>Áreas de pesquisa</vt:lpstr>
      <vt:lpstr>Parcerias</vt:lpstr>
      <vt:lpstr>Oportunidades</vt:lpstr>
      <vt:lpstr>Projetos</vt:lpstr>
      <vt:lpstr>Detecção de incêndios florestais IoT + VC + LoRA</vt:lpstr>
      <vt:lpstr>Gestão inteligente de tráfego IoT + VC</vt:lpstr>
      <vt:lpstr>Detecção de comportamentos de risco ao volante IoT + VC</vt:lpstr>
      <vt:lpstr>Rastreamento ocular para interação homem-máquina IoT + VC</vt:lpstr>
      <vt:lpstr>Classificação da qualidade do café VC + EdgeML</vt:lpstr>
      <vt:lpstr>Criação de antenas auxiliada por IA ML + Eletromagnetismo</vt:lpstr>
      <vt:lpstr>TerraSentinel: detecção de mineração ilegal e desmatamento IoT + VC</vt:lpstr>
      <vt:lpstr>Triagem de alertas utilizando modelos de linguagem de grande escala (LLMs) ML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Felipe Augusto Pereira de Figueiredo</dc:creator>
  <cp:lastModifiedBy>Felipe Augusto Pereira de Figueiredo</cp:lastModifiedBy>
  <cp:revision>20</cp:revision>
  <dcterms:created xsi:type="dcterms:W3CDTF">2026-01-16T01:57:31Z</dcterms:created>
  <dcterms:modified xsi:type="dcterms:W3CDTF">2026-01-17T01:58:57Z</dcterms:modified>
</cp:coreProperties>
</file>